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Dosis" pitchFamily="2" charset="77"/>
      <p:regular r:id="rId30"/>
      <p:bold r:id="rId31"/>
    </p:embeddedFont>
    <p:embeddedFont>
      <p:font typeface="Montserrat" pitchFamily="2" charset="77"/>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05" d="100"/>
          <a:sy n="105" d="100"/>
        </p:scale>
        <p:origin x="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 name="Google Shape;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ae23b6e11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ae23b6e11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12ae23b6e11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ae23b6e11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ae23b6e11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2ae23b6e11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ae23b6e11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2ae23b6e11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12ae23b6e11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ae0896fec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ae0896fec_1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12ae0896fec_1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ae23b6e11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ae23b6e11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12ae23b6e11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ae23b6e11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2ae23b6e11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12ae23b6e11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ae0896fec_1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2ae0896fec_1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12ae0896fec_1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e23b6e11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e23b6e11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12ae23b6e11_0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ae0896fec_1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ae0896fec_1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12ae0896fec_1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ae23b6e11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ae23b6e11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12ae23b6e11_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2ae23b6e1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2ae23b6e1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12ae23b6e1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ae0896fec_1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ae0896fec_1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2ae0896fec_1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ae0896fec_1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2ae0896fec_1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12ae0896fec_1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ae0896fec_1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ae0896fec_1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12ae0896fec_1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2ae77e3d1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2ae77e3d1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12ae77e3d1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 name="Google Shape;7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2ae23b6e1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2ae23b6e11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12ae23b6e11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ae0896fec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2ae0896fec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12ae0896fec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ae0896fec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ae0896fec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12ae0896fec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ae0896fec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2ae0896fec_1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12ae0896fec_1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ae23b6e11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ae23b6e11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12ae23b6e11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ae23b6e11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ae23b6e11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12ae23b6e11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06" y="992767"/>
            <a:ext cx="5588700" cy="24123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9pPr>
          </a:lstStyle>
          <a:p>
            <a:endParaRPr/>
          </a:p>
        </p:txBody>
      </p:sp>
      <p:sp>
        <p:nvSpPr>
          <p:cNvPr id="15" name="Google Shape;15;p2"/>
          <p:cNvSpPr txBox="1">
            <a:spLocks noGrp="1"/>
          </p:cNvSpPr>
          <p:nvPr>
            <p:ph type="subTitle" idx="1"/>
          </p:nvPr>
        </p:nvSpPr>
        <p:spPr>
          <a:xfrm>
            <a:off x="415600" y="3540867"/>
            <a:ext cx="5588700" cy="12921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a:endParaRPr/>
          </a:p>
        </p:txBody>
      </p:sp>
      <p:sp>
        <p:nvSpPr>
          <p:cNvPr id="16" name="Google Shape;16;p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2"/>
          <p:cNvSpPr txBox="1">
            <a:spLocks noGrp="1"/>
          </p:cNvSpPr>
          <p:nvPr>
            <p:ph type="title" hasCustomPrompt="1"/>
          </p:nvPr>
        </p:nvSpPr>
        <p:spPr>
          <a:xfrm>
            <a:off x="500400" y="1474833"/>
            <a:ext cx="11360700" cy="26181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p12"/>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51" name="Google Shape;51;p1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242589" y="213297"/>
            <a:ext cx="10515600" cy="466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6" name="Google Shape;56;p1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9250" algn="l">
              <a:lnSpc>
                <a:spcPct val="90000"/>
              </a:lnSpc>
              <a:spcBef>
                <a:spcPts val="1100"/>
              </a:spcBef>
              <a:spcAft>
                <a:spcPts val="0"/>
              </a:spcAft>
              <a:buClr>
                <a:schemeClr val="dk1"/>
              </a:buClr>
              <a:buSzPts val="1900"/>
              <a:buChar char="•"/>
              <a:defRPr/>
            </a:lvl1pPr>
            <a:lvl2pPr marL="914400" lvl="1" indent="-349250" algn="l">
              <a:lnSpc>
                <a:spcPct val="90000"/>
              </a:lnSpc>
              <a:spcBef>
                <a:spcPts val="500"/>
              </a:spcBef>
              <a:spcAft>
                <a:spcPts val="0"/>
              </a:spcAft>
              <a:buClr>
                <a:schemeClr val="dk1"/>
              </a:buClr>
              <a:buSzPts val="1900"/>
              <a:buChar char="•"/>
              <a:defRPr/>
            </a:lvl2pPr>
            <a:lvl3pPr marL="1371600" lvl="2" indent="-349250" algn="l">
              <a:lnSpc>
                <a:spcPct val="90000"/>
              </a:lnSpc>
              <a:spcBef>
                <a:spcPts val="500"/>
              </a:spcBef>
              <a:spcAft>
                <a:spcPts val="0"/>
              </a:spcAft>
              <a:buClr>
                <a:schemeClr val="dk1"/>
              </a:buClr>
              <a:buSzPts val="1900"/>
              <a:buChar char="•"/>
              <a:defRPr/>
            </a:lvl3pPr>
            <a:lvl4pPr marL="1828800" lvl="3" indent="-349250" algn="l">
              <a:lnSpc>
                <a:spcPct val="90000"/>
              </a:lnSpc>
              <a:spcBef>
                <a:spcPts val="500"/>
              </a:spcBef>
              <a:spcAft>
                <a:spcPts val="0"/>
              </a:spcAft>
              <a:buClr>
                <a:schemeClr val="dk1"/>
              </a:buClr>
              <a:buSzPts val="1900"/>
              <a:buChar char="•"/>
              <a:defRPr/>
            </a:lvl4pPr>
            <a:lvl5pPr marL="2286000" lvl="4" indent="-349250" algn="l">
              <a:lnSpc>
                <a:spcPct val="9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57" name="Google Shape;57;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58" name="Google Shape;58;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59" name="Google Shape;59;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a:endParaRPr/>
          </a:p>
        </p:txBody>
      </p:sp>
      <p:sp>
        <p:nvSpPr>
          <p:cNvPr id="19" name="Google Shape;19;p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marL="914400" lvl="1"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marL="1371600" lvl="2"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marL="1828800" lvl="3"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marL="2286000" lvl="4"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marL="2743200" lvl="5"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marL="3200400" lvl="6"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marL="3657600" lvl="7"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marL="4114800" lvl="8"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a:endParaRPr/>
          </a:p>
        </p:txBody>
      </p:sp>
      <p:sp>
        <p:nvSpPr>
          <p:cNvPr id="20" name="Google Shape;20;p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933600" y="2867800"/>
            <a:ext cx="10324800" cy="1122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5500"/>
              <a:buFont typeface="Montserrat"/>
              <a:buNone/>
              <a:defRPr sz="5500" b="1">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a:endParaRPr/>
          </a:p>
        </p:txBody>
      </p:sp>
      <p:sp>
        <p:nvSpPr>
          <p:cNvPr id="26" name="Google Shape;26;p5"/>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marL="914400" lvl="1"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marL="1371600" lvl="2"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marL="1828800" lvl="3"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marL="2286000" lvl="4"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marL="2743200" lvl="5"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marL="3200400" lvl="6"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marL="3657600" lvl="7"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marL="4114800" lvl="8"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a:endParaRPr/>
          </a:p>
        </p:txBody>
      </p:sp>
      <p:sp>
        <p:nvSpPr>
          <p:cNvPr id="27" name="Google Shape;27;p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30" name="Google Shape;30;p6"/>
          <p:cNvSpPr txBox="1">
            <a:spLocks noGrp="1"/>
          </p:cNvSpPr>
          <p:nvPr>
            <p:ph type="body" idx="1"/>
          </p:nvPr>
        </p:nvSpPr>
        <p:spPr>
          <a:xfrm>
            <a:off x="415600" y="2689900"/>
            <a:ext cx="5333100" cy="34020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1" name="Google Shape;31;p6"/>
          <p:cNvSpPr txBox="1">
            <a:spLocks noGrp="1"/>
          </p:cNvSpPr>
          <p:nvPr>
            <p:ph type="body" idx="2"/>
          </p:nvPr>
        </p:nvSpPr>
        <p:spPr>
          <a:xfrm>
            <a:off x="6443200" y="2883767"/>
            <a:ext cx="5333100" cy="32079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2" name="Google Shape;32;p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p8"/>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7" name="Google Shape;37;p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1850800" y="701800"/>
            <a:ext cx="8490300" cy="5454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5500"/>
              <a:buFont typeface="Montserrat"/>
              <a:buNone/>
              <a:defRPr sz="5500" b="1">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sz="5500" b="1">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sz="5500" b="1">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sz="5500" b="1">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sz="5500" b="1">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sz="5500" b="1">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sz="5500" b="1">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sz="5500" b="1">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sz="5500" b="1">
                <a:latin typeface="Montserrat"/>
                <a:ea typeface="Montserrat"/>
                <a:cs typeface="Montserrat"/>
                <a:sym typeface="Montserrat"/>
              </a:defRPr>
            </a:lvl9pPr>
          </a:lstStyle>
          <a:p>
            <a:endParaRPr/>
          </a:p>
        </p:txBody>
      </p:sp>
      <p:sp>
        <p:nvSpPr>
          <p:cNvPr id="40" name="Google Shape;40;p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1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0"/>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p10"/>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p10"/>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46" name="Google Shape;46;p1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5" descr="A close up of a logo&#10;&#10;Description automatically generated"/>
          <p:cNvPicPr preferRelativeResize="0"/>
          <p:nvPr/>
        </p:nvPicPr>
        <p:blipFill rotWithShape="1">
          <a:blip r:embed="rId3">
            <a:alphaModFix amt="52999"/>
          </a:blip>
          <a:srcRect r="62945"/>
          <a:stretch/>
        </p:blipFill>
        <p:spPr>
          <a:xfrm flipH="1">
            <a:off x="9117899" y="3211537"/>
            <a:ext cx="3042362" cy="3421005"/>
          </a:xfrm>
          <a:prstGeom prst="rect">
            <a:avLst/>
          </a:prstGeom>
          <a:noFill/>
          <a:ln>
            <a:noFill/>
          </a:ln>
        </p:spPr>
      </p:pic>
      <p:sp>
        <p:nvSpPr>
          <p:cNvPr id="65" name="Google Shape;65;p15"/>
          <p:cNvSpPr txBox="1"/>
          <p:nvPr/>
        </p:nvSpPr>
        <p:spPr>
          <a:xfrm>
            <a:off x="491867" y="1647399"/>
            <a:ext cx="41613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33333"/>
              </a:lnSpc>
              <a:spcBef>
                <a:spcPts val="0"/>
              </a:spcBef>
              <a:spcAft>
                <a:spcPts val="0"/>
              </a:spcAft>
              <a:buClr>
                <a:srgbClr val="000000"/>
              </a:buClr>
              <a:buSzPts val="3600"/>
              <a:buFont typeface="Arial"/>
              <a:buNone/>
            </a:pPr>
            <a:br>
              <a:rPr lang="en-US" sz="3600" b="1">
                <a:solidFill>
                  <a:schemeClr val="lt1"/>
                </a:solidFill>
                <a:latin typeface="Montserrat"/>
                <a:ea typeface="Montserrat"/>
                <a:cs typeface="Montserrat"/>
                <a:sym typeface="Montserrat"/>
              </a:rPr>
            </a:br>
            <a:r>
              <a:rPr lang="en-US" sz="3600" b="1">
                <a:solidFill>
                  <a:schemeClr val="lt1"/>
                </a:solidFill>
                <a:latin typeface="Montserrat"/>
                <a:ea typeface="Montserrat"/>
                <a:cs typeface="Montserrat"/>
                <a:sym typeface="Montserrat"/>
              </a:rPr>
              <a:t>Uranus</a:t>
            </a:r>
            <a:endParaRPr sz="3600" b="1">
              <a:solidFill>
                <a:schemeClr val="lt1"/>
              </a:solidFill>
              <a:latin typeface="Montserrat"/>
              <a:ea typeface="Montserrat"/>
              <a:cs typeface="Montserrat"/>
              <a:sym typeface="Montserrat"/>
            </a:endParaRPr>
          </a:p>
        </p:txBody>
      </p:sp>
      <p:sp>
        <p:nvSpPr>
          <p:cNvPr id="66" name="Google Shape;66;p15"/>
          <p:cNvSpPr txBox="1"/>
          <p:nvPr/>
        </p:nvSpPr>
        <p:spPr>
          <a:xfrm>
            <a:off x="491875" y="3402025"/>
            <a:ext cx="3446100" cy="15699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Montserrat"/>
                <a:ea typeface="Montserrat"/>
                <a:cs typeface="Montserrat"/>
                <a:sym typeface="Montserrat"/>
              </a:rPr>
              <a:t>Dokumen Laporan Final Project (Stage 1)</a:t>
            </a:r>
            <a:endParaRPr sz="1400" b="0" i="0" u="none" strike="noStrike" cap="none">
              <a:solidFill>
                <a:schemeClr val="lt1"/>
              </a:solidFill>
              <a:latin typeface="Arial"/>
              <a:ea typeface="Arial"/>
              <a:cs typeface="Arial"/>
              <a:sym typeface="Arial"/>
            </a:endParaRPr>
          </a:p>
        </p:txBody>
      </p:sp>
      <p:cxnSp>
        <p:nvCxnSpPr>
          <p:cNvPr id="67" name="Google Shape;67;p15"/>
          <p:cNvCxnSpPr/>
          <p:nvPr/>
        </p:nvCxnSpPr>
        <p:spPr>
          <a:xfrm>
            <a:off x="636494" y="3231896"/>
            <a:ext cx="2524500" cy="23100"/>
          </a:xfrm>
          <a:prstGeom prst="straightConnector1">
            <a:avLst/>
          </a:prstGeom>
          <a:noFill/>
          <a:ln w="76200" cap="flat" cmpd="sng">
            <a:solidFill>
              <a:schemeClr val="lt1"/>
            </a:solidFill>
            <a:prstDash val="solid"/>
            <a:miter lim="800000"/>
            <a:headEnd type="none" w="sm" len="sm"/>
            <a:tailEnd type="none" w="sm" len="sm"/>
          </a:ln>
        </p:spPr>
      </p:cxnSp>
      <p:sp>
        <p:nvSpPr>
          <p:cNvPr id="68" name="Google Shape;68;p15"/>
          <p:cNvSpPr txBox="1"/>
          <p:nvPr/>
        </p:nvSpPr>
        <p:spPr>
          <a:xfrm>
            <a:off x="505802" y="5284715"/>
            <a:ext cx="32250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ontserrat"/>
                <a:ea typeface="Montserrat"/>
                <a:cs typeface="Montserrat"/>
                <a:sym typeface="Montserrat"/>
              </a:rPr>
              <a:t>(dipresentasikan setiap sesi mentoring)</a:t>
            </a:r>
            <a:endParaRPr sz="1200" b="0" i="0" u="none" strike="noStrike" cap="none">
              <a:solidFill>
                <a:schemeClr val="lt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29729"/>
              <a:buFont typeface="Arial"/>
              <a:buNone/>
            </a:pPr>
            <a:r>
              <a:rPr lang="en-US"/>
              <a:t>UNIVARIATE ANALYSIS</a:t>
            </a:r>
            <a:endParaRPr/>
          </a:p>
          <a:p>
            <a:pPr marL="0" lvl="0" indent="0" algn="l" rtl="0">
              <a:spcBef>
                <a:spcPts val="0"/>
              </a:spcBef>
              <a:spcAft>
                <a:spcPts val="0"/>
              </a:spcAft>
              <a:buClr>
                <a:schemeClr val="dk1"/>
              </a:buClr>
              <a:buSzPct val="29729"/>
              <a:buFont typeface="Arial"/>
              <a:buNone/>
            </a:pPr>
            <a:endParaRPr/>
          </a:p>
          <a:p>
            <a:pPr marL="0" lvl="0" indent="0" algn="l" rtl="0">
              <a:spcBef>
                <a:spcPts val="0"/>
              </a:spcBef>
              <a:spcAft>
                <a:spcPts val="0"/>
              </a:spcAft>
              <a:buNone/>
            </a:pPr>
            <a:endParaRPr/>
          </a:p>
        </p:txBody>
      </p:sp>
      <p:sp>
        <p:nvSpPr>
          <p:cNvPr id="141" name="Google Shape;141;p2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p>
        </p:txBody>
      </p:sp>
      <p:pic>
        <p:nvPicPr>
          <p:cNvPr id="142" name="Google Shape;142;p24"/>
          <p:cNvPicPr preferRelativeResize="0"/>
          <p:nvPr/>
        </p:nvPicPr>
        <p:blipFill>
          <a:blip r:embed="rId3">
            <a:alphaModFix/>
          </a:blip>
          <a:stretch>
            <a:fillRect/>
          </a:stretch>
        </p:blipFill>
        <p:spPr>
          <a:xfrm>
            <a:off x="689425" y="1599450"/>
            <a:ext cx="10610850" cy="428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29729"/>
              <a:buFont typeface="Arial"/>
              <a:buNone/>
            </a:pPr>
            <a:r>
              <a:rPr lang="en-US"/>
              <a:t>UNIVARIATE ANALYSIS</a:t>
            </a:r>
            <a:endParaRPr/>
          </a:p>
          <a:p>
            <a:pPr marL="0" lvl="0" indent="0" algn="l" rtl="0">
              <a:spcBef>
                <a:spcPts val="0"/>
              </a:spcBef>
              <a:spcAft>
                <a:spcPts val="0"/>
              </a:spcAft>
              <a:buClr>
                <a:schemeClr val="dk1"/>
              </a:buClr>
              <a:buSzPct val="29729"/>
              <a:buFont typeface="Arial"/>
              <a:buNone/>
            </a:pPr>
            <a:endParaRPr/>
          </a:p>
          <a:p>
            <a:pPr marL="0" lvl="0" indent="0" algn="l" rtl="0">
              <a:spcBef>
                <a:spcPts val="0"/>
              </a:spcBef>
              <a:spcAft>
                <a:spcPts val="0"/>
              </a:spcAft>
              <a:buClr>
                <a:schemeClr val="dk1"/>
              </a:buClr>
              <a:buSzPct val="29729"/>
              <a:buFont typeface="Arial"/>
              <a:buNone/>
            </a:pPr>
            <a:endParaRPr/>
          </a:p>
          <a:p>
            <a:pPr marL="0" lvl="0" indent="0" algn="l" rtl="0">
              <a:spcBef>
                <a:spcPts val="0"/>
              </a:spcBef>
              <a:spcAft>
                <a:spcPts val="0"/>
              </a:spcAft>
              <a:buNone/>
            </a:pPr>
            <a:endParaRPr/>
          </a:p>
        </p:txBody>
      </p:sp>
      <p:sp>
        <p:nvSpPr>
          <p:cNvPr id="149" name="Google Shape;149;p2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p>
        </p:txBody>
      </p:sp>
      <p:pic>
        <p:nvPicPr>
          <p:cNvPr id="150" name="Google Shape;150;p25"/>
          <p:cNvPicPr preferRelativeResize="0"/>
          <p:nvPr/>
        </p:nvPicPr>
        <p:blipFill>
          <a:blip r:embed="rId3">
            <a:alphaModFix/>
          </a:blip>
          <a:stretch>
            <a:fillRect/>
          </a:stretch>
        </p:blipFill>
        <p:spPr>
          <a:xfrm>
            <a:off x="3395175" y="1609188"/>
            <a:ext cx="5572125" cy="441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Univariate Analysis</a:t>
            </a:r>
            <a:endParaRPr/>
          </a:p>
        </p:txBody>
      </p:sp>
      <p:sp>
        <p:nvSpPr>
          <p:cNvPr id="157" name="Google Shape;157;p26"/>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p>
        </p:txBody>
      </p:sp>
      <p:pic>
        <p:nvPicPr>
          <p:cNvPr id="158" name="Google Shape;158;p26"/>
          <p:cNvPicPr preferRelativeResize="0"/>
          <p:nvPr/>
        </p:nvPicPr>
        <p:blipFill>
          <a:blip r:embed="rId3">
            <a:alphaModFix/>
          </a:blip>
          <a:stretch>
            <a:fillRect/>
          </a:stretch>
        </p:blipFill>
        <p:spPr>
          <a:xfrm>
            <a:off x="-50" y="1536636"/>
            <a:ext cx="12192001" cy="41270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29729"/>
              <a:buFont typeface="Arial"/>
              <a:buNone/>
            </a:pPr>
            <a:r>
              <a:rPr lang="en-US"/>
              <a:t>Univariate Analysis</a:t>
            </a:r>
            <a:endParaRPr/>
          </a:p>
          <a:p>
            <a:pPr marL="0" lvl="0" indent="0" algn="l" rtl="0">
              <a:spcBef>
                <a:spcPts val="0"/>
              </a:spcBef>
              <a:spcAft>
                <a:spcPts val="0"/>
              </a:spcAft>
              <a:buNone/>
            </a:pPr>
            <a:endParaRPr/>
          </a:p>
        </p:txBody>
      </p:sp>
      <p:sp>
        <p:nvSpPr>
          <p:cNvPr id="165" name="Google Shape;165;p27"/>
          <p:cNvSpPr txBox="1">
            <a:spLocks noGrp="1"/>
          </p:cNvSpPr>
          <p:nvPr>
            <p:ph type="body" idx="1"/>
          </p:nvPr>
        </p:nvSpPr>
        <p:spPr>
          <a:xfrm>
            <a:off x="585400" y="1536625"/>
            <a:ext cx="111909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Dari hasil univariate analysis pada feature bertipe numerical, dapat disimpulkan bahwa:</a:t>
            </a:r>
            <a:endParaRPr/>
          </a:p>
          <a:p>
            <a:pPr marL="457200" lvl="0" indent="-349250" algn="l" rtl="0">
              <a:spcBef>
                <a:spcPts val="0"/>
              </a:spcBef>
              <a:spcAft>
                <a:spcPts val="0"/>
              </a:spcAft>
              <a:buSzPts val="1900"/>
              <a:buAutoNum type="arabicPeriod"/>
            </a:pPr>
            <a:r>
              <a:rPr lang="en-US"/>
              <a:t>Dengan boxplot, semua data numerical memiliki outlier</a:t>
            </a:r>
            <a:endParaRPr/>
          </a:p>
          <a:p>
            <a:pPr marL="457200" lvl="0" indent="-349250" algn="l" rtl="0">
              <a:spcBef>
                <a:spcPts val="0"/>
              </a:spcBef>
              <a:spcAft>
                <a:spcPts val="0"/>
              </a:spcAft>
              <a:buSzPts val="1900"/>
              <a:buAutoNum type="arabicPeriod"/>
            </a:pPr>
            <a:r>
              <a:rPr lang="en-US"/>
              <a:t>Kebanyakan data pada setiap kolom mengalami positively skew</a:t>
            </a:r>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p>
        </p:txBody>
      </p:sp>
      <p:pic>
        <p:nvPicPr>
          <p:cNvPr id="172" name="Google Shape;172;p28"/>
          <p:cNvPicPr preferRelativeResize="0"/>
          <p:nvPr/>
        </p:nvPicPr>
        <p:blipFill>
          <a:blip r:embed="rId3">
            <a:alphaModFix/>
          </a:blip>
          <a:stretch>
            <a:fillRect/>
          </a:stretch>
        </p:blipFill>
        <p:spPr>
          <a:xfrm>
            <a:off x="1727579" y="1536625"/>
            <a:ext cx="8993075" cy="4617725"/>
          </a:xfrm>
          <a:prstGeom prst="rect">
            <a:avLst/>
          </a:prstGeom>
          <a:noFill/>
          <a:ln>
            <a:noFill/>
          </a:ln>
        </p:spPr>
      </p:pic>
      <p:sp>
        <p:nvSpPr>
          <p:cNvPr id="173" name="Google Shape;173;p28"/>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Univariate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Univariate Analysis</a:t>
            </a:r>
            <a:endParaRPr/>
          </a:p>
        </p:txBody>
      </p:sp>
      <p:sp>
        <p:nvSpPr>
          <p:cNvPr id="180" name="Google Shape;180;p29"/>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p>
        </p:txBody>
      </p:sp>
      <p:pic>
        <p:nvPicPr>
          <p:cNvPr id="181" name="Google Shape;181;p29"/>
          <p:cNvPicPr preferRelativeResize="0"/>
          <p:nvPr/>
        </p:nvPicPr>
        <p:blipFill>
          <a:blip r:embed="rId3">
            <a:alphaModFix/>
          </a:blip>
          <a:stretch>
            <a:fillRect/>
          </a:stretch>
        </p:blipFill>
        <p:spPr>
          <a:xfrm>
            <a:off x="2072900" y="1611550"/>
            <a:ext cx="8132075" cy="4292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Univariate Analysis</a:t>
            </a:r>
            <a:endParaRPr/>
          </a:p>
          <a:p>
            <a:pPr marL="0" lvl="0" indent="0" algn="l" rtl="0">
              <a:spcBef>
                <a:spcPts val="0"/>
              </a:spcBef>
              <a:spcAft>
                <a:spcPts val="0"/>
              </a:spcAft>
              <a:buNone/>
            </a:pPr>
            <a:endParaRPr/>
          </a:p>
        </p:txBody>
      </p:sp>
      <p:sp>
        <p:nvSpPr>
          <p:cNvPr id="188" name="Google Shape;188;p30"/>
          <p:cNvSpPr txBox="1">
            <a:spLocks noGrp="1"/>
          </p:cNvSpPr>
          <p:nvPr>
            <p:ph type="body" idx="1"/>
          </p:nvPr>
        </p:nvSpPr>
        <p:spPr>
          <a:xfrm>
            <a:off x="585400" y="1536625"/>
            <a:ext cx="111909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Dari hasil univariate analysis pada feature bertipe categorical, dapat disimpulkan bahwa:</a:t>
            </a:r>
            <a:endParaRPr/>
          </a:p>
          <a:p>
            <a:pPr marL="457200" lvl="0" indent="-349250" algn="l" rtl="0">
              <a:spcBef>
                <a:spcPts val="0"/>
              </a:spcBef>
              <a:spcAft>
                <a:spcPts val="0"/>
              </a:spcAft>
              <a:buSzPts val="1900"/>
              <a:buAutoNum type="arabicPeriod"/>
            </a:pPr>
            <a:r>
              <a:rPr lang="en-US"/>
              <a:t>Semua feature categorical memiliki sebaran data yang timpang</a:t>
            </a:r>
            <a:endParaRPr/>
          </a:p>
          <a:p>
            <a:pPr marL="457200" lvl="0" indent="-349250" algn="l" rtl="0">
              <a:spcBef>
                <a:spcPts val="0"/>
              </a:spcBef>
              <a:spcAft>
                <a:spcPts val="0"/>
              </a:spcAft>
              <a:buSzPts val="1900"/>
              <a:buAutoNum type="arabicPeriod"/>
            </a:pPr>
            <a:r>
              <a:rPr lang="en-US"/>
              <a:t>Karena feature target (Revenue) mengalami sebaran data yang timpang, dengan demikian dataset ini mengalami imbalance data seperti kesimpulan pada hasil descriptive statistics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MULTIVARIATE ANALYSIS</a:t>
            </a:r>
            <a:endParaRPr/>
          </a:p>
        </p:txBody>
      </p:sp>
      <p:pic>
        <p:nvPicPr>
          <p:cNvPr id="195" name="Google Shape;195;p31"/>
          <p:cNvPicPr preferRelativeResize="0"/>
          <p:nvPr/>
        </p:nvPicPr>
        <p:blipFill>
          <a:blip r:embed="rId3">
            <a:alphaModFix/>
          </a:blip>
          <a:stretch>
            <a:fillRect/>
          </a:stretch>
        </p:blipFill>
        <p:spPr>
          <a:xfrm>
            <a:off x="754650" y="1356875"/>
            <a:ext cx="4263900" cy="5109725"/>
          </a:xfrm>
          <a:prstGeom prst="rect">
            <a:avLst/>
          </a:prstGeom>
          <a:noFill/>
          <a:ln>
            <a:noFill/>
          </a:ln>
        </p:spPr>
      </p:pic>
      <p:sp>
        <p:nvSpPr>
          <p:cNvPr id="196" name="Google Shape;196;p31"/>
          <p:cNvSpPr txBox="1"/>
          <p:nvPr/>
        </p:nvSpPr>
        <p:spPr>
          <a:xfrm>
            <a:off x="5759650" y="1687700"/>
            <a:ext cx="316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7" name="Google Shape;197;p31"/>
          <p:cNvSpPr txBox="1"/>
          <p:nvPr/>
        </p:nvSpPr>
        <p:spPr>
          <a:xfrm>
            <a:off x="5331025" y="1356875"/>
            <a:ext cx="62955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t>Hasil analisa:</a:t>
            </a:r>
            <a:endParaRPr sz="1900"/>
          </a:p>
          <a:p>
            <a:pPr marL="457200" lvl="0" indent="-349250" algn="l" rtl="0">
              <a:spcBef>
                <a:spcPts val="0"/>
              </a:spcBef>
              <a:spcAft>
                <a:spcPts val="0"/>
              </a:spcAft>
              <a:buSzPts val="1900"/>
              <a:buAutoNum type="arabicPeriod"/>
            </a:pPr>
            <a:r>
              <a:rPr lang="en-US" sz="1900"/>
              <a:t>PageValues memiliki moderate positive correlation dengan Revenue</a:t>
            </a:r>
            <a:endParaRPr sz="1900"/>
          </a:p>
          <a:p>
            <a:pPr marL="457200" lvl="0" indent="-349250" algn="l" rtl="0">
              <a:spcBef>
                <a:spcPts val="0"/>
              </a:spcBef>
              <a:spcAft>
                <a:spcPts val="0"/>
              </a:spcAft>
              <a:buSzPts val="1900"/>
              <a:buAutoNum type="arabicPeriod"/>
            </a:pPr>
            <a:r>
              <a:rPr lang="en-US" sz="1900"/>
              <a:t>ProductRelated, ProductRelated_Duration, Administrative, Informational, Administrative_Duration, Informational_Duration, Weekend, dan Browser memiliki very low positive correlation dengan Revenue</a:t>
            </a:r>
            <a:endParaRPr sz="1900"/>
          </a:p>
          <a:p>
            <a:pPr marL="457200" lvl="0" indent="-349250" algn="l" rtl="0">
              <a:spcBef>
                <a:spcPts val="0"/>
              </a:spcBef>
              <a:spcAft>
                <a:spcPts val="0"/>
              </a:spcAft>
              <a:buSzPts val="1900"/>
              <a:buAutoNum type="arabicPeriod"/>
            </a:pPr>
            <a:r>
              <a:rPr lang="en-US" sz="1900"/>
              <a:t>ExitRates memiliki low negative correlation dengan Revenue</a:t>
            </a:r>
            <a:endParaRPr sz="1900"/>
          </a:p>
          <a:p>
            <a:pPr marL="457200" lvl="0" indent="-349250" algn="l" rtl="0">
              <a:spcBef>
                <a:spcPts val="0"/>
              </a:spcBef>
              <a:spcAft>
                <a:spcPts val="0"/>
              </a:spcAft>
              <a:buSzPts val="1900"/>
              <a:buAutoNum type="arabicPeriod"/>
            </a:pPr>
            <a:r>
              <a:rPr lang="en-US" sz="1900"/>
              <a:t>BounceRates, SpecialDay, OperatingSystems, Region dan TrafficType memiliki very low negative correlation dengan Revenue</a:t>
            </a:r>
            <a:endParaRPr sz="1900"/>
          </a:p>
          <a:p>
            <a:pPr marL="0" lvl="0" indent="0" algn="l" rtl="0">
              <a:spcBef>
                <a:spcPts val="0"/>
              </a:spcBef>
              <a:spcAft>
                <a:spcPts val="0"/>
              </a:spcAft>
              <a:buNone/>
            </a:pP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MULTIVARIATE</a:t>
            </a:r>
            <a:endParaRPr/>
          </a:p>
          <a:p>
            <a:pPr marL="0" lvl="0" indent="0" algn="l" rtl="0">
              <a:spcBef>
                <a:spcPts val="0"/>
              </a:spcBef>
              <a:spcAft>
                <a:spcPts val="0"/>
              </a:spcAft>
              <a:buNone/>
            </a:pPr>
            <a:r>
              <a:rPr lang="en-US"/>
              <a:t>ANALYSIS</a:t>
            </a:r>
            <a:endParaRPr/>
          </a:p>
        </p:txBody>
      </p:sp>
      <p:sp>
        <p:nvSpPr>
          <p:cNvPr id="204" name="Google Shape;204;p32"/>
          <p:cNvSpPr txBox="1">
            <a:spLocks noGrp="1"/>
          </p:cNvSpPr>
          <p:nvPr>
            <p:ph type="body" idx="1"/>
          </p:nvPr>
        </p:nvSpPr>
        <p:spPr>
          <a:xfrm>
            <a:off x="585400" y="1701100"/>
            <a:ext cx="3690600" cy="4969500"/>
          </a:xfrm>
          <a:prstGeom prst="rect">
            <a:avLst/>
          </a:prstGeom>
        </p:spPr>
        <p:txBody>
          <a:bodyPr spcFirstLastPara="1" wrap="square" lIns="121900" tIns="121900" rIns="121900" bIns="121900" anchor="t" anchorCtr="0">
            <a:normAutofit fontScale="85000" lnSpcReduction="20000"/>
          </a:bodyPr>
          <a:lstStyle/>
          <a:p>
            <a:pPr marL="0" lvl="0" indent="0" algn="l" rtl="0">
              <a:spcBef>
                <a:spcPts val="0"/>
              </a:spcBef>
              <a:spcAft>
                <a:spcPts val="0"/>
              </a:spcAft>
              <a:buNone/>
            </a:pPr>
            <a:r>
              <a:rPr lang="en-US"/>
              <a:t>Hasil analisa:</a:t>
            </a:r>
            <a:endParaRPr/>
          </a:p>
          <a:p>
            <a:pPr marL="457200" lvl="0" indent="-331152" algn="l" rtl="0">
              <a:spcBef>
                <a:spcPts val="0"/>
              </a:spcBef>
              <a:spcAft>
                <a:spcPts val="0"/>
              </a:spcAft>
              <a:buSzPct val="100000"/>
              <a:buAutoNum type="arabicPeriod"/>
            </a:pPr>
            <a:r>
              <a:rPr lang="en-US"/>
              <a:t>ExitRates dan BounceRates memiliki very high positive correlation, pilih salah satu feature untuk training</a:t>
            </a:r>
            <a:endParaRPr/>
          </a:p>
          <a:p>
            <a:pPr marL="457200" lvl="0" indent="-331152" algn="l" rtl="0">
              <a:spcBef>
                <a:spcPts val="0"/>
              </a:spcBef>
              <a:spcAft>
                <a:spcPts val="0"/>
              </a:spcAft>
              <a:buSzPct val="100000"/>
              <a:buAutoNum type="arabicPeriod"/>
            </a:pPr>
            <a:r>
              <a:rPr lang="en-US"/>
              <a:t>ProductRelated_Duration dan ProductRelated memiliki very high positive correlation, pilih salah satu feature untuk training</a:t>
            </a:r>
            <a:endParaRPr/>
          </a:p>
          <a:p>
            <a:pPr marL="457200" lvl="0" indent="-331152" algn="l" rtl="0">
              <a:spcBef>
                <a:spcPts val="0"/>
              </a:spcBef>
              <a:spcAft>
                <a:spcPts val="0"/>
              </a:spcAft>
              <a:buSzPct val="100000"/>
              <a:buAutoNum type="arabicPeriod"/>
            </a:pPr>
            <a:r>
              <a:rPr lang="en-US"/>
              <a:t>Informational_Duration dan Informational memiliki high positive correlation, pilih salah satu feature untuk training</a:t>
            </a:r>
            <a:endParaRPr/>
          </a:p>
          <a:p>
            <a:pPr marL="457200" lvl="0" indent="-331152" algn="l" rtl="0">
              <a:spcBef>
                <a:spcPts val="0"/>
              </a:spcBef>
              <a:spcAft>
                <a:spcPts val="0"/>
              </a:spcAft>
              <a:buSzPct val="100000"/>
              <a:buAutoNum type="arabicPeriod"/>
            </a:pPr>
            <a:r>
              <a:rPr lang="en-US"/>
              <a:t>Administrative_Duration dan Administrative memiliki high positive correlation, pilih salah satu feature untuk training</a:t>
            </a:r>
            <a:endParaRPr/>
          </a:p>
        </p:txBody>
      </p:sp>
      <p:pic>
        <p:nvPicPr>
          <p:cNvPr id="205" name="Google Shape;205;p32"/>
          <p:cNvPicPr preferRelativeResize="0"/>
          <p:nvPr/>
        </p:nvPicPr>
        <p:blipFill>
          <a:blip r:embed="rId3">
            <a:alphaModFix/>
          </a:blip>
          <a:stretch>
            <a:fillRect/>
          </a:stretch>
        </p:blipFill>
        <p:spPr>
          <a:xfrm>
            <a:off x="4275887" y="0"/>
            <a:ext cx="6509687" cy="6858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Business Insight</a:t>
            </a:r>
            <a:endParaRPr/>
          </a:p>
        </p:txBody>
      </p:sp>
      <p:sp>
        <p:nvSpPr>
          <p:cNvPr id="212" name="Google Shape;212;p33"/>
          <p:cNvSpPr txBox="1">
            <a:spLocks noGrp="1"/>
          </p:cNvSpPr>
          <p:nvPr>
            <p:ph type="body" idx="1"/>
          </p:nvPr>
        </p:nvSpPr>
        <p:spPr>
          <a:xfrm>
            <a:off x="6670000" y="1536625"/>
            <a:ext cx="51063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Clr>
                <a:schemeClr val="dk1"/>
              </a:buClr>
              <a:buSzPts val="1100"/>
              <a:buFont typeface="Arial"/>
              <a:buNone/>
            </a:pPr>
            <a:r>
              <a:rPr lang="en-US"/>
              <a:t>Data target (Revenue) terdiri dari 84,53% nilai False (customer yang tidak melakukan pembelian) dan 15,47% nilai True (customer yang melakukan pembelian)</a:t>
            </a:r>
            <a:endParaRPr/>
          </a:p>
          <a:p>
            <a:pPr marL="0" lvl="0" indent="0" algn="l" rtl="0">
              <a:spcBef>
                <a:spcPts val="0"/>
              </a:spcBef>
              <a:spcAft>
                <a:spcPts val="0"/>
              </a:spcAft>
              <a:buNone/>
            </a:pPr>
            <a:endParaRPr/>
          </a:p>
        </p:txBody>
      </p:sp>
      <p:pic>
        <p:nvPicPr>
          <p:cNvPr id="213" name="Google Shape;213;p33"/>
          <p:cNvPicPr preferRelativeResize="0"/>
          <p:nvPr/>
        </p:nvPicPr>
        <p:blipFill>
          <a:blip r:embed="rId3">
            <a:alphaModFix/>
          </a:blip>
          <a:stretch>
            <a:fillRect/>
          </a:stretch>
        </p:blipFill>
        <p:spPr>
          <a:xfrm>
            <a:off x="585803" y="1809875"/>
            <a:ext cx="6084201" cy="400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Problem and GOALS Final Project Uranus </a:t>
            </a:r>
            <a:endParaRPr/>
          </a:p>
        </p:txBody>
      </p:sp>
      <p:sp>
        <p:nvSpPr>
          <p:cNvPr id="75" name="Google Shape;75;p16"/>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Problem : </a:t>
            </a:r>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r>
              <a:rPr lang="en-US" sz="1800">
                <a:latin typeface="Arial"/>
                <a:ea typeface="Arial"/>
                <a:cs typeface="Arial"/>
                <a:sym typeface="Arial"/>
              </a:rPr>
              <a:t>Banyak pengunjung yang mengunjungi situs penjualan online namun tidak berakhir dengan melakukan transaksi. </a:t>
            </a: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r>
              <a:rPr lang="en-US"/>
              <a:t>GOALS	 :</a:t>
            </a:r>
            <a:endParaRPr/>
          </a:p>
          <a:p>
            <a:pPr marL="457200" lvl="0" indent="-336550" algn="l" rtl="0">
              <a:spcBef>
                <a:spcPts val="1200"/>
              </a:spcBef>
              <a:spcAft>
                <a:spcPts val="0"/>
              </a:spcAft>
              <a:buSzPts val="1700"/>
              <a:buFont typeface="Arial"/>
              <a:buChar char="-"/>
            </a:pPr>
            <a:r>
              <a:rPr lang="en-US" sz="1700">
                <a:latin typeface="Arial"/>
                <a:ea typeface="Arial"/>
                <a:cs typeface="Arial"/>
                <a:sym typeface="Arial"/>
              </a:rPr>
              <a:t>Meningkatkan purchasing intention dari penjualan 15% menjadi 25%</a:t>
            </a:r>
            <a:endParaRPr sz="1700">
              <a:latin typeface="Arial"/>
              <a:ea typeface="Arial"/>
              <a:cs typeface="Arial"/>
              <a:sym typeface="Arial"/>
            </a:endParaRPr>
          </a:p>
          <a:p>
            <a:pPr marL="0" lvl="0" indent="0" algn="l" rtl="0">
              <a:spcBef>
                <a:spcPts val="1200"/>
              </a:spcBef>
              <a:spcAft>
                <a:spcPts val="0"/>
              </a:spcAft>
              <a:buNone/>
            </a:pPr>
            <a:endParaRPr sz="170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Business Insight</a:t>
            </a:r>
            <a:endParaRPr/>
          </a:p>
        </p:txBody>
      </p:sp>
      <p:sp>
        <p:nvSpPr>
          <p:cNvPr id="220" name="Google Shape;220;p34"/>
          <p:cNvSpPr txBox="1">
            <a:spLocks noGrp="1"/>
          </p:cNvSpPr>
          <p:nvPr>
            <p:ph type="body" idx="1"/>
          </p:nvPr>
        </p:nvSpPr>
        <p:spPr>
          <a:xfrm>
            <a:off x="9136200" y="1536625"/>
            <a:ext cx="26400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Pada bulan Jul, Aug, Sept, Oct, Nov jumlah revenue lebih dari 15% Visitor</a:t>
            </a:r>
            <a:endParaRPr/>
          </a:p>
        </p:txBody>
      </p:sp>
      <p:pic>
        <p:nvPicPr>
          <p:cNvPr id="221" name="Google Shape;221;p34"/>
          <p:cNvPicPr preferRelativeResize="0"/>
          <p:nvPr/>
        </p:nvPicPr>
        <p:blipFill rotWithShape="1">
          <a:blip r:embed="rId3">
            <a:alphaModFix/>
          </a:blip>
          <a:srcRect b="59180"/>
          <a:stretch/>
        </p:blipFill>
        <p:spPr>
          <a:xfrm>
            <a:off x="585800" y="1536625"/>
            <a:ext cx="4455950" cy="4169450"/>
          </a:xfrm>
          <a:prstGeom prst="rect">
            <a:avLst/>
          </a:prstGeom>
          <a:noFill/>
          <a:ln>
            <a:noFill/>
          </a:ln>
        </p:spPr>
      </p:pic>
      <p:pic>
        <p:nvPicPr>
          <p:cNvPr id="222" name="Google Shape;222;p34"/>
          <p:cNvPicPr preferRelativeResize="0"/>
          <p:nvPr/>
        </p:nvPicPr>
        <p:blipFill rotWithShape="1">
          <a:blip r:embed="rId3">
            <a:alphaModFix/>
          </a:blip>
          <a:srcRect t="39202"/>
          <a:stretch/>
        </p:blipFill>
        <p:spPr>
          <a:xfrm>
            <a:off x="5041750" y="593375"/>
            <a:ext cx="4094444" cy="57060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Business Insight</a:t>
            </a:r>
            <a:endParaRPr/>
          </a:p>
        </p:txBody>
      </p:sp>
      <p:sp>
        <p:nvSpPr>
          <p:cNvPr id="229" name="Google Shape;229;p35"/>
          <p:cNvSpPr txBox="1">
            <a:spLocks noGrp="1"/>
          </p:cNvSpPr>
          <p:nvPr>
            <p:ph type="body" idx="1"/>
          </p:nvPr>
        </p:nvSpPr>
        <p:spPr>
          <a:xfrm>
            <a:off x="8196275" y="1536625"/>
            <a:ext cx="35799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New_Visitor / pengunjung baru lebih cendrung membeli / menghasilkan revenue dibandingkan tipe pengunjung yang lain</a:t>
            </a:r>
            <a:endParaRPr/>
          </a:p>
        </p:txBody>
      </p:sp>
      <p:pic>
        <p:nvPicPr>
          <p:cNvPr id="230" name="Google Shape;230;p35"/>
          <p:cNvPicPr preferRelativeResize="0"/>
          <p:nvPr/>
        </p:nvPicPr>
        <p:blipFill>
          <a:blip r:embed="rId3">
            <a:alphaModFix/>
          </a:blip>
          <a:stretch>
            <a:fillRect/>
          </a:stretch>
        </p:blipFill>
        <p:spPr>
          <a:xfrm>
            <a:off x="585788" y="1536613"/>
            <a:ext cx="7610475" cy="477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Business Insight</a:t>
            </a:r>
            <a:endParaRPr/>
          </a:p>
        </p:txBody>
      </p:sp>
      <p:sp>
        <p:nvSpPr>
          <p:cNvPr id="237" name="Google Shape;237;p36"/>
          <p:cNvSpPr txBox="1">
            <a:spLocks noGrp="1"/>
          </p:cNvSpPr>
          <p:nvPr>
            <p:ph type="body" idx="1"/>
          </p:nvPr>
        </p:nvSpPr>
        <p:spPr>
          <a:xfrm>
            <a:off x="6567500" y="1536625"/>
            <a:ext cx="52089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Tidak ada perbedaan yang signifikan dari jumlah persentase reveneu saat weekend atau bukan</a:t>
            </a:r>
            <a:endParaRPr/>
          </a:p>
        </p:txBody>
      </p:sp>
      <p:pic>
        <p:nvPicPr>
          <p:cNvPr id="238" name="Google Shape;238;p36"/>
          <p:cNvPicPr preferRelativeResize="0"/>
          <p:nvPr/>
        </p:nvPicPr>
        <p:blipFill>
          <a:blip r:embed="rId3">
            <a:alphaModFix/>
          </a:blip>
          <a:stretch>
            <a:fillRect/>
          </a:stretch>
        </p:blipFill>
        <p:spPr>
          <a:xfrm>
            <a:off x="585800" y="1690150"/>
            <a:ext cx="5981700" cy="4248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Business Insight</a:t>
            </a:r>
            <a:endParaRPr/>
          </a:p>
        </p:txBody>
      </p:sp>
      <p:sp>
        <p:nvSpPr>
          <p:cNvPr id="245" name="Google Shape;245;p37"/>
          <p:cNvSpPr txBox="1">
            <a:spLocks noGrp="1"/>
          </p:cNvSpPr>
          <p:nvPr>
            <p:ph type="body" idx="1"/>
          </p:nvPr>
        </p:nvSpPr>
        <p:spPr>
          <a:xfrm>
            <a:off x="585400" y="1536625"/>
            <a:ext cx="111909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Recommendations:</a:t>
            </a:r>
            <a:endParaRPr/>
          </a:p>
          <a:p>
            <a:pPr marL="457200" lvl="0" indent="-349250" algn="l" rtl="0">
              <a:spcBef>
                <a:spcPts val="0"/>
              </a:spcBef>
              <a:spcAft>
                <a:spcPts val="0"/>
              </a:spcAft>
              <a:buSzPts val="1900"/>
              <a:buAutoNum type="arabicPeriod"/>
            </a:pPr>
            <a:r>
              <a:rPr lang="en-US"/>
              <a:t>Lebih baik dilakukan suatu marketing khusus pada bulan-bulan yang memiliki persentase revenue yang rendah</a:t>
            </a:r>
            <a:endParaRPr/>
          </a:p>
          <a:p>
            <a:pPr marL="457200" lvl="0" indent="-349250" algn="l" rtl="0">
              <a:spcBef>
                <a:spcPts val="0"/>
              </a:spcBef>
              <a:spcAft>
                <a:spcPts val="0"/>
              </a:spcAft>
              <a:buSzPts val="1900"/>
              <a:buAutoNum type="arabicPeriod"/>
            </a:pPr>
            <a:r>
              <a:rPr lang="en-US"/>
              <a:t>Perlu dilakukan marketing khusus kepada returning visitor karena dari hasil analisa, visitor sangat banyak yang bertipe returning namun persentanse revenuenya paling rendah</a:t>
            </a:r>
            <a:endParaRPr/>
          </a:p>
          <a:p>
            <a:pPr marL="457200" lvl="0" indent="-349250" algn="l" rtl="0">
              <a:spcBef>
                <a:spcPts val="0"/>
              </a:spcBef>
              <a:spcAft>
                <a:spcPts val="0"/>
              </a:spcAft>
              <a:buSzPts val="1900"/>
              <a:buAutoNum type="arabicPeriod"/>
            </a:pPr>
            <a:r>
              <a:rPr lang="en-US"/>
              <a:t>Perlu dibuatkan strategi marketing pada hari-hari non-weekend karena dari hasil analisa, jumlah visitor pada saat non-weekend sangat banyak dan berbeda jauh dengan jumlah visitor pada saat weekend namun persentase revenue pada saat weekend justru sedikit lebih besar dengan saat non-weekend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p:nvPr/>
        </p:nvSpPr>
        <p:spPr>
          <a:xfrm>
            <a:off x="1041725" y="1887700"/>
            <a:ext cx="10533000" cy="4465200"/>
          </a:xfrm>
          <a:prstGeom prst="rect">
            <a:avLst/>
          </a:prstGeom>
          <a:noFill/>
          <a:ln>
            <a:noFill/>
          </a:ln>
        </p:spPr>
        <p:txBody>
          <a:bodyPr spcFirstLastPara="1" wrap="square" lIns="91425" tIns="45700" rIns="91425" bIns="45700" anchor="t" anchorCtr="0">
            <a:spAutoFit/>
          </a:bodyPr>
          <a:lstStyle/>
          <a:p>
            <a:pPr marL="0" marR="0" lvl="0" indent="0" algn="l" rtl="0">
              <a:lnSpc>
                <a:spcPct val="165000"/>
              </a:lnSpc>
              <a:spcBef>
                <a:spcPts val="0"/>
              </a:spcBef>
              <a:spcAft>
                <a:spcPts val="0"/>
              </a:spcAft>
              <a:buClr>
                <a:srgbClr val="000000"/>
              </a:buClr>
              <a:buSzPts val="2000"/>
              <a:buFont typeface="Arial"/>
              <a:buNone/>
            </a:pPr>
            <a:r>
              <a:rPr lang="en-US" sz="2000">
                <a:solidFill>
                  <a:schemeClr val="dk1"/>
                </a:solidFill>
                <a:latin typeface="Dosis"/>
                <a:ea typeface="Dosis"/>
                <a:cs typeface="Dosis"/>
                <a:sym typeface="Dosis"/>
              </a:rPr>
              <a:t>Dataset yang digunakan dalam kelompok 1 adalah online_shoper_intentention, stage 1 menganalisis terkait EDA dari dataset tersebut. Beberapa overview dari dataset adalah sebagai berikut</a:t>
            </a:r>
            <a:endParaRPr sz="1400" b="0" i="0" u="none" strike="noStrike" cap="none">
              <a:solidFill>
                <a:srgbClr val="000000"/>
              </a:solidFill>
              <a:latin typeface="Arial"/>
              <a:ea typeface="Arial"/>
              <a:cs typeface="Arial"/>
              <a:sym typeface="Arial"/>
            </a:endParaRPr>
          </a:p>
          <a:p>
            <a:pPr marL="0" marR="0" lvl="0" indent="0" algn="l" rtl="0">
              <a:lnSpc>
                <a:spcPct val="165000"/>
              </a:lnSpc>
              <a:spcBef>
                <a:spcPts val="0"/>
              </a:spcBef>
              <a:spcAft>
                <a:spcPts val="0"/>
              </a:spcAft>
              <a:buClr>
                <a:srgbClr val="000000"/>
              </a:buClr>
              <a:buSzPts val="2000"/>
              <a:buFont typeface="Arial"/>
              <a:buNone/>
            </a:pPr>
            <a:endParaRPr sz="2000" b="0" i="0" u="none" strike="noStrike" cap="none">
              <a:solidFill>
                <a:schemeClr val="dk1"/>
              </a:solidFill>
              <a:latin typeface="Dosis"/>
              <a:ea typeface="Dosis"/>
              <a:cs typeface="Dosis"/>
              <a:sym typeface="Dosis"/>
            </a:endParaRPr>
          </a:p>
          <a:p>
            <a:pPr marL="457200" marR="0" lvl="0" indent="-355600" algn="l" rtl="0">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Dataset terdiri dari 18 kolom dengan total baris sebanyak 12330</a:t>
            </a:r>
            <a:endParaRPr sz="2000" b="0" i="0" u="none" strike="noStrike" cap="none">
              <a:solidFill>
                <a:schemeClr val="dk1"/>
              </a:solidFill>
              <a:latin typeface="Dosis"/>
              <a:ea typeface="Dosis"/>
              <a:cs typeface="Dosis"/>
              <a:sym typeface="Dosis"/>
            </a:endParaRPr>
          </a:p>
          <a:p>
            <a:pPr marL="457200" marR="0" lvl="0" indent="-355600" algn="l" rtl="0">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18 kolom tersebut terdiri dari 2 tipe data bool, 7 tipe data float, 7 tipe data integer, dan 2 tipe data objek</a:t>
            </a:r>
            <a:endParaRPr sz="2000" b="0" i="0" u="none" strike="noStrike" cap="none">
              <a:solidFill>
                <a:schemeClr val="dk1"/>
              </a:solidFill>
              <a:latin typeface="Dosis"/>
              <a:ea typeface="Dosis"/>
              <a:cs typeface="Dosis"/>
              <a:sym typeface="Dosis"/>
            </a:endParaRPr>
          </a:p>
          <a:p>
            <a:pPr marL="457200" marR="0" lvl="0" indent="-355600" algn="l" rtl="0">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data-data pada kolom tidak ada yang hilang (missing values) dan memiliki 125 data duplikat</a:t>
            </a:r>
            <a:endParaRPr sz="2000">
              <a:solidFill>
                <a:schemeClr val="dk1"/>
              </a:solidFill>
              <a:latin typeface="Dosis"/>
              <a:ea typeface="Dosis"/>
              <a:cs typeface="Dosis"/>
              <a:sym typeface="Dosis"/>
            </a:endParaRPr>
          </a:p>
          <a:p>
            <a:pPr marL="457200" marR="0" lvl="0" indent="-355600" algn="l" rtl="0">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Dari 18 kolom, 14 data merupakan numerikal dan 4 data merupakan kategorikal</a:t>
            </a:r>
            <a:br>
              <a:rPr lang="en-US" sz="2000" b="0" i="0" u="none" strike="noStrike" cap="none">
                <a:solidFill>
                  <a:schemeClr val="dk1"/>
                </a:solidFill>
                <a:latin typeface="Dosis"/>
                <a:ea typeface="Dosis"/>
                <a:cs typeface="Dosis"/>
                <a:sym typeface="Dosis"/>
              </a:rPr>
            </a:br>
            <a:endParaRPr sz="1400" b="0" i="0" u="none" strike="noStrike" cap="none">
              <a:solidFill>
                <a:srgbClr val="000000"/>
              </a:solidFill>
              <a:latin typeface="Arial"/>
              <a:ea typeface="Arial"/>
              <a:cs typeface="Arial"/>
              <a:sym typeface="Arial"/>
            </a:endParaRPr>
          </a:p>
          <a:p>
            <a:pPr marL="0" marR="0" lvl="0" indent="0" algn="l" rtl="0">
              <a:lnSpc>
                <a:spcPct val="165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sp>
        <p:nvSpPr>
          <p:cNvPr id="81" name="Google Shape;81;p17"/>
          <p:cNvSpPr txBox="1"/>
          <p:nvPr/>
        </p:nvSpPr>
        <p:spPr>
          <a:xfrm>
            <a:off x="1041720" y="696642"/>
            <a:ext cx="7352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a:solidFill>
                  <a:srgbClr val="0198A3"/>
                </a:solidFill>
                <a:latin typeface="Montserrat"/>
                <a:ea typeface="Montserrat"/>
                <a:cs typeface="Montserrat"/>
                <a:sym typeface="Montserrat"/>
              </a:rPr>
              <a:t>OVERVIEW Stage-1</a:t>
            </a:r>
            <a:endParaRPr sz="3200" b="1" i="0" u="none" strike="noStrike" cap="none">
              <a:solidFill>
                <a:srgbClr val="0198A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body" idx="1"/>
          </p:nvPr>
        </p:nvSpPr>
        <p:spPr>
          <a:xfrm>
            <a:off x="739325" y="259625"/>
            <a:ext cx="4176000" cy="6514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b="1"/>
              <a:t>14 Data Tipe NUMERIKAL</a:t>
            </a:r>
            <a:endParaRPr b="1"/>
          </a:p>
          <a:p>
            <a:pPr marL="0" lvl="0" indent="0" algn="l" rtl="0">
              <a:spcBef>
                <a:spcPts val="0"/>
              </a:spcBef>
              <a:spcAft>
                <a:spcPts val="0"/>
              </a:spcAft>
              <a:buNone/>
            </a:pPr>
            <a:endParaRPr/>
          </a:p>
          <a:p>
            <a:pPr marL="457200" lvl="0" indent="-349250" algn="l" rtl="0">
              <a:spcBef>
                <a:spcPts val="0"/>
              </a:spcBef>
              <a:spcAft>
                <a:spcPts val="0"/>
              </a:spcAft>
              <a:buSzPts val="1900"/>
              <a:buChar char="●"/>
            </a:pPr>
            <a:r>
              <a:rPr lang="en-US"/>
              <a:t>'Administrative', </a:t>
            </a:r>
            <a:endParaRPr/>
          </a:p>
          <a:p>
            <a:pPr marL="457200" lvl="0" indent="-349250" algn="l" rtl="0">
              <a:spcBef>
                <a:spcPts val="0"/>
              </a:spcBef>
              <a:spcAft>
                <a:spcPts val="0"/>
              </a:spcAft>
              <a:buSzPts val="1900"/>
              <a:buChar char="●"/>
            </a:pPr>
            <a:r>
              <a:rPr lang="en-US"/>
              <a:t>'Administrative_Duration', </a:t>
            </a:r>
            <a:endParaRPr/>
          </a:p>
          <a:p>
            <a:pPr marL="457200" lvl="0" indent="-349250" algn="l" rtl="0">
              <a:spcBef>
                <a:spcPts val="0"/>
              </a:spcBef>
              <a:spcAft>
                <a:spcPts val="0"/>
              </a:spcAft>
              <a:buSzPts val="1900"/>
              <a:buChar char="●"/>
            </a:pPr>
            <a:r>
              <a:rPr lang="en-US"/>
              <a:t>'Informational',</a:t>
            </a:r>
            <a:endParaRPr/>
          </a:p>
          <a:p>
            <a:pPr marL="457200" lvl="0" indent="-349250" algn="l" rtl="0">
              <a:spcBef>
                <a:spcPts val="0"/>
              </a:spcBef>
              <a:spcAft>
                <a:spcPts val="0"/>
              </a:spcAft>
              <a:buSzPts val="1900"/>
              <a:buChar char="●"/>
            </a:pPr>
            <a:r>
              <a:rPr lang="en-US"/>
              <a:t> 'Informational_Duration',</a:t>
            </a:r>
            <a:endParaRPr/>
          </a:p>
          <a:p>
            <a:pPr marL="457200" lvl="0" indent="-349250" algn="l" rtl="0">
              <a:spcBef>
                <a:spcPts val="0"/>
              </a:spcBef>
              <a:spcAft>
                <a:spcPts val="0"/>
              </a:spcAft>
              <a:buSzPts val="1900"/>
              <a:buChar char="●"/>
            </a:pPr>
            <a:r>
              <a:rPr lang="en-US"/>
              <a:t> 'ProductRelated', </a:t>
            </a:r>
            <a:endParaRPr/>
          </a:p>
          <a:p>
            <a:pPr marL="457200" lvl="0" indent="-349250" algn="l" rtl="0">
              <a:spcBef>
                <a:spcPts val="0"/>
              </a:spcBef>
              <a:spcAft>
                <a:spcPts val="0"/>
              </a:spcAft>
              <a:buSzPts val="1900"/>
              <a:buChar char="●"/>
            </a:pPr>
            <a:r>
              <a:rPr lang="en-US"/>
              <a:t>'ProductRelated_Duration',</a:t>
            </a:r>
            <a:endParaRPr/>
          </a:p>
          <a:p>
            <a:pPr marL="457200" lvl="0" indent="-349250" algn="l" rtl="0">
              <a:spcBef>
                <a:spcPts val="0"/>
              </a:spcBef>
              <a:spcAft>
                <a:spcPts val="0"/>
              </a:spcAft>
              <a:buSzPts val="1900"/>
              <a:buChar char="●"/>
            </a:pPr>
            <a:r>
              <a:rPr lang="en-US"/>
              <a:t> 'BounceRates', </a:t>
            </a:r>
            <a:endParaRPr/>
          </a:p>
          <a:p>
            <a:pPr marL="457200" lvl="0" indent="-349250" algn="l" rtl="0">
              <a:spcBef>
                <a:spcPts val="0"/>
              </a:spcBef>
              <a:spcAft>
                <a:spcPts val="0"/>
              </a:spcAft>
              <a:buSzPts val="1900"/>
              <a:buChar char="●"/>
            </a:pPr>
            <a:r>
              <a:rPr lang="en-US"/>
              <a:t>'ExitRates',</a:t>
            </a:r>
            <a:endParaRPr/>
          </a:p>
          <a:p>
            <a:pPr marL="457200" lvl="0" indent="-349250" algn="l" rtl="0">
              <a:spcBef>
                <a:spcPts val="0"/>
              </a:spcBef>
              <a:spcAft>
                <a:spcPts val="0"/>
              </a:spcAft>
              <a:buSzPts val="1900"/>
              <a:buChar char="●"/>
            </a:pPr>
            <a:r>
              <a:rPr lang="en-US"/>
              <a:t> 'PageValues',</a:t>
            </a:r>
            <a:endParaRPr/>
          </a:p>
          <a:p>
            <a:pPr marL="457200" lvl="0" indent="-349250" algn="l" rtl="0">
              <a:spcBef>
                <a:spcPts val="0"/>
              </a:spcBef>
              <a:spcAft>
                <a:spcPts val="0"/>
              </a:spcAft>
              <a:buSzPts val="1900"/>
              <a:buChar char="●"/>
            </a:pPr>
            <a:r>
              <a:rPr lang="en-US"/>
              <a:t> 'SpecialDay', </a:t>
            </a:r>
            <a:endParaRPr/>
          </a:p>
          <a:p>
            <a:pPr marL="457200" lvl="0" indent="-349250" algn="l" rtl="0">
              <a:spcBef>
                <a:spcPts val="0"/>
              </a:spcBef>
              <a:spcAft>
                <a:spcPts val="0"/>
              </a:spcAft>
              <a:buSzPts val="1900"/>
              <a:buChar char="●"/>
            </a:pPr>
            <a:r>
              <a:rPr lang="en-US"/>
              <a:t> 'OperatingSystems', </a:t>
            </a:r>
            <a:endParaRPr/>
          </a:p>
          <a:p>
            <a:pPr marL="457200" lvl="0" indent="-349250" algn="l" rtl="0">
              <a:spcBef>
                <a:spcPts val="0"/>
              </a:spcBef>
              <a:spcAft>
                <a:spcPts val="0"/>
              </a:spcAft>
              <a:buSzPts val="1900"/>
              <a:buChar char="●"/>
            </a:pPr>
            <a:r>
              <a:rPr lang="en-US"/>
              <a:t>'Browser', 'Region', </a:t>
            </a:r>
            <a:endParaRPr/>
          </a:p>
          <a:p>
            <a:pPr marL="457200" lvl="0" indent="-349250" algn="l" rtl="0">
              <a:spcBef>
                <a:spcPts val="0"/>
              </a:spcBef>
              <a:spcAft>
                <a:spcPts val="0"/>
              </a:spcAft>
              <a:buSzPts val="1900"/>
              <a:buChar char="●"/>
            </a:pPr>
            <a:r>
              <a:rPr lang="en-US"/>
              <a:t>'TrafficType</a:t>
            </a:r>
            <a:endParaRPr/>
          </a:p>
        </p:txBody>
      </p:sp>
      <p:sp>
        <p:nvSpPr>
          <p:cNvPr id="88" name="Google Shape;88;p18"/>
          <p:cNvSpPr txBox="1">
            <a:spLocks noGrp="1"/>
          </p:cNvSpPr>
          <p:nvPr>
            <p:ph type="body" idx="1"/>
          </p:nvPr>
        </p:nvSpPr>
        <p:spPr>
          <a:xfrm>
            <a:off x="6009925" y="259625"/>
            <a:ext cx="4176000" cy="6514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b="1"/>
              <a:t>14 Data Tipe KATEGORIKAL</a:t>
            </a:r>
            <a:endParaRPr b="1"/>
          </a:p>
          <a:p>
            <a:pPr marL="0" lvl="0" indent="0" algn="l" rtl="0">
              <a:spcBef>
                <a:spcPts val="0"/>
              </a:spcBef>
              <a:spcAft>
                <a:spcPts val="0"/>
              </a:spcAft>
              <a:buNone/>
            </a:pPr>
            <a:endParaRPr/>
          </a:p>
          <a:p>
            <a:pPr marL="457200" lvl="0" indent="-349250" algn="l" rtl="0">
              <a:spcBef>
                <a:spcPts val="0"/>
              </a:spcBef>
              <a:spcAft>
                <a:spcPts val="0"/>
              </a:spcAft>
              <a:buSzPts val="1900"/>
              <a:buChar char="●"/>
            </a:pPr>
            <a:r>
              <a:rPr lang="en-US"/>
              <a:t>MONTH</a:t>
            </a:r>
            <a:endParaRPr/>
          </a:p>
          <a:p>
            <a:pPr marL="457200" lvl="0" indent="-349250" algn="l" rtl="0">
              <a:spcBef>
                <a:spcPts val="0"/>
              </a:spcBef>
              <a:spcAft>
                <a:spcPts val="0"/>
              </a:spcAft>
              <a:buSzPts val="1900"/>
              <a:buChar char="●"/>
            </a:pPr>
            <a:r>
              <a:rPr lang="en-US"/>
              <a:t>Visitor Type</a:t>
            </a:r>
            <a:endParaRPr/>
          </a:p>
          <a:p>
            <a:pPr marL="457200" lvl="0" indent="-349250" algn="l" rtl="0">
              <a:spcBef>
                <a:spcPts val="0"/>
              </a:spcBef>
              <a:spcAft>
                <a:spcPts val="0"/>
              </a:spcAft>
              <a:buSzPts val="1900"/>
              <a:buChar char="●"/>
            </a:pPr>
            <a:r>
              <a:rPr lang="en-US"/>
              <a:t>Weekend</a:t>
            </a:r>
            <a:endParaRPr/>
          </a:p>
          <a:p>
            <a:pPr marL="457200" lvl="0" indent="-349250" algn="l" rtl="0">
              <a:spcBef>
                <a:spcPts val="0"/>
              </a:spcBef>
              <a:spcAft>
                <a:spcPts val="0"/>
              </a:spcAft>
              <a:buSzPts val="1900"/>
              <a:buChar char="●"/>
            </a:pPr>
            <a:r>
              <a:rPr lang="en-US"/>
              <a:t>Revenue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Descriptive Statistics</a:t>
            </a:r>
            <a:endParaRPr/>
          </a:p>
        </p:txBody>
      </p:sp>
      <p:sp>
        <p:nvSpPr>
          <p:cNvPr id="95" name="Google Shape;95;p19"/>
          <p:cNvSpPr txBox="1">
            <a:spLocks noGrp="1"/>
          </p:cNvSpPr>
          <p:nvPr>
            <p:ph type="body" idx="1"/>
          </p:nvPr>
        </p:nvSpPr>
        <p:spPr>
          <a:xfrm>
            <a:off x="4816675" y="4503980"/>
            <a:ext cx="6959700" cy="15879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Hasil analisa :</a:t>
            </a:r>
            <a:endParaRPr/>
          </a:p>
          <a:p>
            <a:pPr marL="457200" lvl="0" indent="-349250" algn="l" rtl="0">
              <a:spcBef>
                <a:spcPts val="0"/>
              </a:spcBef>
              <a:spcAft>
                <a:spcPts val="0"/>
              </a:spcAft>
              <a:buSzPts val="1900"/>
              <a:buAutoNum type="arabicPeriod"/>
            </a:pPr>
            <a:r>
              <a:rPr lang="en-US"/>
              <a:t>Tidak terdapat missing value</a:t>
            </a:r>
            <a:endParaRPr/>
          </a:p>
          <a:p>
            <a:pPr marL="457200" lvl="0" indent="-349250" algn="l" rtl="0">
              <a:spcBef>
                <a:spcPts val="0"/>
              </a:spcBef>
              <a:spcAft>
                <a:spcPts val="0"/>
              </a:spcAft>
              <a:buSzPts val="1900"/>
              <a:buAutoNum type="arabicPeriod"/>
            </a:pPr>
            <a:r>
              <a:rPr lang="en-US"/>
              <a:t>Format data sesuai di semua feature</a:t>
            </a:r>
            <a:endParaRPr/>
          </a:p>
          <a:p>
            <a:pPr marL="457200" lvl="0" indent="-349250" algn="l" rtl="0">
              <a:spcBef>
                <a:spcPts val="0"/>
              </a:spcBef>
              <a:spcAft>
                <a:spcPts val="0"/>
              </a:spcAft>
              <a:buSzPts val="1900"/>
              <a:buAutoNum type="arabicPeriod"/>
            </a:pPr>
            <a:r>
              <a:rPr lang="en-US"/>
              <a:t>Terdapat 125 data duplikat </a:t>
            </a:r>
            <a:endParaRPr/>
          </a:p>
        </p:txBody>
      </p:sp>
      <p:pic>
        <p:nvPicPr>
          <p:cNvPr id="96" name="Google Shape;96;p19"/>
          <p:cNvPicPr preferRelativeResize="0"/>
          <p:nvPr/>
        </p:nvPicPr>
        <p:blipFill>
          <a:blip r:embed="rId3">
            <a:alphaModFix/>
          </a:blip>
          <a:stretch>
            <a:fillRect/>
          </a:stretch>
        </p:blipFill>
        <p:spPr>
          <a:xfrm>
            <a:off x="585800" y="1536621"/>
            <a:ext cx="3892574" cy="4055850"/>
          </a:xfrm>
          <a:prstGeom prst="rect">
            <a:avLst/>
          </a:prstGeom>
          <a:noFill/>
          <a:ln>
            <a:noFill/>
          </a:ln>
        </p:spPr>
      </p:pic>
      <p:pic>
        <p:nvPicPr>
          <p:cNvPr id="97" name="Google Shape;97;p19"/>
          <p:cNvPicPr preferRelativeResize="0"/>
          <p:nvPr/>
        </p:nvPicPr>
        <p:blipFill>
          <a:blip r:embed="rId4">
            <a:alphaModFix/>
          </a:blip>
          <a:stretch>
            <a:fillRect/>
          </a:stretch>
        </p:blipFill>
        <p:spPr>
          <a:xfrm>
            <a:off x="4816675" y="1657175"/>
            <a:ext cx="5818575" cy="1804150"/>
          </a:xfrm>
          <a:prstGeom prst="rect">
            <a:avLst/>
          </a:prstGeom>
          <a:noFill/>
          <a:ln>
            <a:noFill/>
          </a:ln>
        </p:spPr>
      </p:pic>
      <p:pic>
        <p:nvPicPr>
          <p:cNvPr id="98" name="Google Shape;98;p19"/>
          <p:cNvPicPr preferRelativeResize="0"/>
          <p:nvPr/>
        </p:nvPicPr>
        <p:blipFill>
          <a:blip r:embed="rId5">
            <a:alphaModFix/>
          </a:blip>
          <a:stretch>
            <a:fillRect/>
          </a:stretch>
        </p:blipFill>
        <p:spPr>
          <a:xfrm>
            <a:off x="4862050" y="3600900"/>
            <a:ext cx="2249901" cy="76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29729"/>
              <a:buFont typeface="Arial"/>
              <a:buNone/>
            </a:pPr>
            <a:r>
              <a:rPr lang="en-US"/>
              <a:t>Descriptive Statistics</a:t>
            </a:r>
            <a:endParaRPr/>
          </a:p>
          <a:p>
            <a:pPr marL="0" lvl="0" indent="0" algn="l" rtl="0">
              <a:spcBef>
                <a:spcPts val="0"/>
              </a:spcBef>
              <a:spcAft>
                <a:spcPts val="0"/>
              </a:spcAft>
              <a:buNone/>
            </a:pPr>
            <a:endParaRPr/>
          </a:p>
        </p:txBody>
      </p:sp>
      <p:sp>
        <p:nvSpPr>
          <p:cNvPr id="105" name="Google Shape;105;p20"/>
          <p:cNvSpPr txBox="1">
            <a:spLocks noGrp="1"/>
          </p:cNvSpPr>
          <p:nvPr>
            <p:ph type="body" idx="1"/>
          </p:nvPr>
        </p:nvSpPr>
        <p:spPr>
          <a:xfrm>
            <a:off x="3897800" y="3621304"/>
            <a:ext cx="7878600" cy="24705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Pada descriptive statistics feature bertipe numerik, nilai min dan max berada dalam batas wajar. Namun dari nilai quartile yang dihasilkan kita dapat melihat bahwa beberapa feature memiliki distribusi data positive skewness</a:t>
            </a:r>
            <a:endParaRPr/>
          </a:p>
        </p:txBody>
      </p:sp>
      <p:pic>
        <p:nvPicPr>
          <p:cNvPr id="106" name="Google Shape;106;p20"/>
          <p:cNvPicPr preferRelativeResize="0"/>
          <p:nvPr/>
        </p:nvPicPr>
        <p:blipFill>
          <a:blip r:embed="rId3">
            <a:alphaModFix/>
          </a:blip>
          <a:stretch>
            <a:fillRect/>
          </a:stretch>
        </p:blipFill>
        <p:spPr>
          <a:xfrm>
            <a:off x="716075" y="1536625"/>
            <a:ext cx="10930351" cy="2084675"/>
          </a:xfrm>
          <a:prstGeom prst="rect">
            <a:avLst/>
          </a:prstGeom>
          <a:noFill/>
          <a:ln>
            <a:noFill/>
          </a:ln>
        </p:spPr>
      </p:pic>
      <p:pic>
        <p:nvPicPr>
          <p:cNvPr id="107" name="Google Shape;107;p20"/>
          <p:cNvPicPr preferRelativeResize="0"/>
          <p:nvPr/>
        </p:nvPicPr>
        <p:blipFill>
          <a:blip r:embed="rId4">
            <a:alphaModFix/>
          </a:blip>
          <a:stretch>
            <a:fillRect/>
          </a:stretch>
        </p:blipFill>
        <p:spPr>
          <a:xfrm>
            <a:off x="1211499" y="3621300"/>
            <a:ext cx="2388251" cy="2175000"/>
          </a:xfrm>
          <a:prstGeom prst="rect">
            <a:avLst/>
          </a:prstGeom>
          <a:noFill/>
          <a:ln>
            <a:noFill/>
          </a:ln>
        </p:spPr>
      </p:pic>
      <p:pic>
        <p:nvPicPr>
          <p:cNvPr id="108" name="Google Shape;108;p20"/>
          <p:cNvPicPr preferRelativeResize="0"/>
          <p:nvPr/>
        </p:nvPicPr>
        <p:blipFill>
          <a:blip r:embed="rId5">
            <a:alphaModFix/>
          </a:blip>
          <a:stretch>
            <a:fillRect/>
          </a:stretch>
        </p:blipFill>
        <p:spPr>
          <a:xfrm>
            <a:off x="716075" y="3582024"/>
            <a:ext cx="495425" cy="2253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Descriptive Statistics</a:t>
            </a:r>
            <a:endParaRPr/>
          </a:p>
        </p:txBody>
      </p:sp>
      <p:sp>
        <p:nvSpPr>
          <p:cNvPr id="115" name="Google Shape;115;p21"/>
          <p:cNvSpPr txBox="1">
            <a:spLocks noGrp="1"/>
          </p:cNvSpPr>
          <p:nvPr>
            <p:ph type="body" idx="1"/>
          </p:nvPr>
        </p:nvSpPr>
        <p:spPr>
          <a:xfrm>
            <a:off x="7836225" y="1536625"/>
            <a:ext cx="39402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Pada hasil descriptive statistics dan value counting pada feature bertipe categorical dapat dilihat bahwa seluruh feature memiliki sebaran yang timpang. Karena feature Revenue merupakan target dan sebarannya timpang maka pada dataset ini mengalami imbalance data</a:t>
            </a:r>
            <a:endParaRPr/>
          </a:p>
        </p:txBody>
      </p:sp>
      <p:pic>
        <p:nvPicPr>
          <p:cNvPr id="116" name="Google Shape;116;p21"/>
          <p:cNvPicPr preferRelativeResize="0"/>
          <p:nvPr/>
        </p:nvPicPr>
        <p:blipFill>
          <a:blip r:embed="rId3">
            <a:alphaModFix/>
          </a:blip>
          <a:stretch>
            <a:fillRect/>
          </a:stretch>
        </p:blipFill>
        <p:spPr>
          <a:xfrm>
            <a:off x="585800" y="1536625"/>
            <a:ext cx="4084900" cy="1704850"/>
          </a:xfrm>
          <a:prstGeom prst="rect">
            <a:avLst/>
          </a:prstGeom>
          <a:noFill/>
          <a:ln>
            <a:noFill/>
          </a:ln>
        </p:spPr>
      </p:pic>
      <p:pic>
        <p:nvPicPr>
          <p:cNvPr id="117" name="Google Shape;117;p21"/>
          <p:cNvPicPr preferRelativeResize="0"/>
          <p:nvPr/>
        </p:nvPicPr>
        <p:blipFill>
          <a:blip r:embed="rId4">
            <a:alphaModFix/>
          </a:blip>
          <a:stretch>
            <a:fillRect/>
          </a:stretch>
        </p:blipFill>
        <p:spPr>
          <a:xfrm>
            <a:off x="1385238" y="3421213"/>
            <a:ext cx="2486025" cy="2543175"/>
          </a:xfrm>
          <a:prstGeom prst="rect">
            <a:avLst/>
          </a:prstGeom>
          <a:noFill/>
          <a:ln>
            <a:noFill/>
          </a:ln>
        </p:spPr>
      </p:pic>
      <p:pic>
        <p:nvPicPr>
          <p:cNvPr id="118" name="Google Shape;118;p21"/>
          <p:cNvPicPr preferRelativeResize="0"/>
          <p:nvPr/>
        </p:nvPicPr>
        <p:blipFill>
          <a:blip r:embed="rId5">
            <a:alphaModFix/>
          </a:blip>
          <a:stretch>
            <a:fillRect/>
          </a:stretch>
        </p:blipFill>
        <p:spPr>
          <a:xfrm>
            <a:off x="4762788" y="1994950"/>
            <a:ext cx="2981325" cy="363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UNIVARIATE ANALYSIS</a:t>
            </a:r>
            <a:endParaRPr/>
          </a:p>
        </p:txBody>
      </p:sp>
      <p:sp>
        <p:nvSpPr>
          <p:cNvPr id="125" name="Google Shape;125;p22"/>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p>
        </p:txBody>
      </p:sp>
      <p:pic>
        <p:nvPicPr>
          <p:cNvPr id="126" name="Google Shape;126;p22"/>
          <p:cNvPicPr preferRelativeResize="0"/>
          <p:nvPr/>
        </p:nvPicPr>
        <p:blipFill rotWithShape="1">
          <a:blip r:embed="rId3">
            <a:alphaModFix/>
          </a:blip>
          <a:srcRect b="74866"/>
          <a:stretch/>
        </p:blipFill>
        <p:spPr>
          <a:xfrm>
            <a:off x="585800" y="1536625"/>
            <a:ext cx="10833992" cy="4555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29729"/>
              <a:buFont typeface="Arial"/>
              <a:buNone/>
            </a:pPr>
            <a:r>
              <a:rPr lang="en-US"/>
              <a:t>UNIVARIATE ANALYSIS</a:t>
            </a:r>
            <a:endParaRPr/>
          </a:p>
          <a:p>
            <a:pPr marL="0" lvl="0" indent="0" algn="l" rtl="0">
              <a:spcBef>
                <a:spcPts val="0"/>
              </a:spcBef>
              <a:spcAft>
                <a:spcPts val="0"/>
              </a:spcAft>
              <a:buNone/>
            </a:pPr>
            <a:endParaRPr/>
          </a:p>
        </p:txBody>
      </p:sp>
      <p:sp>
        <p:nvSpPr>
          <p:cNvPr id="133" name="Google Shape;133;p23"/>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p>
        </p:txBody>
      </p:sp>
      <p:pic>
        <p:nvPicPr>
          <p:cNvPr id="134" name="Google Shape;134;p23"/>
          <p:cNvPicPr preferRelativeResize="0"/>
          <p:nvPr/>
        </p:nvPicPr>
        <p:blipFill>
          <a:blip r:embed="rId3">
            <a:alphaModFix/>
          </a:blip>
          <a:stretch>
            <a:fillRect/>
          </a:stretch>
        </p:blipFill>
        <p:spPr>
          <a:xfrm>
            <a:off x="838150" y="1644063"/>
            <a:ext cx="10515600" cy="4257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706</Words>
  <Application>Microsoft Macintosh PowerPoint</Application>
  <PresentationFormat>Widescreen</PresentationFormat>
  <Paragraphs>110</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Montserrat</vt:lpstr>
      <vt:lpstr>Calibri</vt:lpstr>
      <vt:lpstr>Arial</vt:lpstr>
      <vt:lpstr>Dosis</vt:lpstr>
      <vt:lpstr>Simple Light</vt:lpstr>
      <vt:lpstr>PowerPoint Presentation</vt:lpstr>
      <vt:lpstr>Problem and GOALS Final Project Uranus </vt:lpstr>
      <vt:lpstr>PowerPoint Presentation</vt:lpstr>
      <vt:lpstr>PowerPoint Presentation</vt:lpstr>
      <vt:lpstr>Descriptive Statistics</vt:lpstr>
      <vt:lpstr>Descriptive Statistics </vt:lpstr>
      <vt:lpstr>Descriptive Statistics</vt:lpstr>
      <vt:lpstr>UNIVARIATE ANALYSIS</vt:lpstr>
      <vt:lpstr>UNIVARIATE ANALYSIS </vt:lpstr>
      <vt:lpstr>UNIVARIATE ANALYSIS  </vt:lpstr>
      <vt:lpstr>UNIVARIATE ANALYSIS   </vt:lpstr>
      <vt:lpstr>Univariate Analysis</vt:lpstr>
      <vt:lpstr>Univariate Analysis </vt:lpstr>
      <vt:lpstr>Univariate Analysis</vt:lpstr>
      <vt:lpstr>Univariate Analysis</vt:lpstr>
      <vt:lpstr>Univariate Analysis </vt:lpstr>
      <vt:lpstr>MULTIVARIATE ANALYSIS</vt:lpstr>
      <vt:lpstr>MULTIVARIATE ANALYSIS</vt:lpstr>
      <vt:lpstr>Business Insight</vt:lpstr>
      <vt:lpstr>Business Insight</vt:lpstr>
      <vt:lpstr>Business Insight</vt:lpstr>
      <vt:lpstr>Business Insight</vt:lpstr>
      <vt:lpstr>Business Insight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cp:revision>
  <dcterms:modified xsi:type="dcterms:W3CDTF">2022-08-31T08:03:00Z</dcterms:modified>
</cp:coreProperties>
</file>